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32918400" cy="43891200"/>
  <p:notesSz cx="9939338" cy="14368463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24">
          <p15:clr>
            <a:srgbClr val="A4A3A4"/>
          </p15:clr>
        </p15:guide>
        <p15:guide id="2" pos="10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3B"/>
    <a:srgbClr val="4D4D4D"/>
    <a:srgbClr val="06418C"/>
    <a:srgbClr val="FFCC00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480" autoAdjust="0"/>
    <p:restoredTop sz="96677" autoAdjust="0"/>
  </p:normalViewPr>
  <p:slideViewPr>
    <p:cSldViewPr snapToGrid="0">
      <p:cViewPr>
        <p:scale>
          <a:sx n="33" d="100"/>
          <a:sy n="33" d="100"/>
        </p:scale>
        <p:origin x="306" y="-4872"/>
      </p:cViewPr>
      <p:guideLst>
        <p:guide orient="horz" pos="13824"/>
        <p:guide pos="10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4307143" cy="718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9277" tIns="14638" rIns="29277" bIns="14638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40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9766" y="1"/>
            <a:ext cx="4307143" cy="718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9277" tIns="14638" rIns="29277" bIns="14638" numCol="1" anchor="t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40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51163" y="1077913"/>
            <a:ext cx="4038600" cy="5386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4032" y="6825021"/>
            <a:ext cx="7951276" cy="6465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9277" tIns="14638" rIns="29277" bIns="146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13647415"/>
            <a:ext cx="4307143" cy="718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9277" tIns="14638" rIns="29277" bIns="14638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400"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9766" y="13647415"/>
            <a:ext cx="4307143" cy="718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9277" tIns="14638" rIns="29277" bIns="14638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400">
                <a:latin typeface="+mn-lt"/>
              </a:defRPr>
            </a:lvl1pPr>
          </a:lstStyle>
          <a:p>
            <a:pPr>
              <a:defRPr/>
            </a:pPr>
            <a:fld id="{96062FFA-6520-4156-8A28-39C7C4264D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91450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237878" indent="-91491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365967" indent="-7319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512352" indent="-7319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658739" indent="-7319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805125" indent="-73193" defTabSz="1463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51512" indent="-73193" defTabSz="1463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097899" indent="-73193" defTabSz="1463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244284" indent="-73193" defTabSz="14638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D112C76-644A-4DF0-879E-92D775330B7D}" type="slidenum"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30806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7183123"/>
            <a:ext cx="27980640" cy="15280640"/>
          </a:xfrm>
        </p:spPr>
        <p:txBody>
          <a:bodyPr anchor="b"/>
          <a:lstStyle>
            <a:lvl1pPr algn="ctr">
              <a:defRPr sz="2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23053043"/>
            <a:ext cx="24688800" cy="10596877"/>
          </a:xfrm>
        </p:spPr>
        <p:txBody>
          <a:bodyPr/>
          <a:lstStyle>
            <a:lvl1pPr marL="0" indent="0" algn="ctr">
              <a:buNone/>
              <a:defRPr sz="8640"/>
            </a:lvl1pPr>
            <a:lvl2pPr marL="1645920" indent="0" algn="ctr">
              <a:buNone/>
              <a:defRPr sz="7200"/>
            </a:lvl2pPr>
            <a:lvl3pPr marL="3291840" indent="0" algn="ctr">
              <a:buNone/>
              <a:defRPr sz="6480"/>
            </a:lvl3pPr>
            <a:lvl4pPr marL="4937760" indent="0" algn="ctr">
              <a:buNone/>
              <a:defRPr sz="5760"/>
            </a:lvl4pPr>
            <a:lvl5pPr marL="6583680" indent="0" algn="ctr">
              <a:buNone/>
              <a:defRPr sz="5760"/>
            </a:lvl5pPr>
            <a:lvl6pPr marL="8229600" indent="0" algn="ctr">
              <a:buNone/>
              <a:defRPr sz="5760"/>
            </a:lvl6pPr>
            <a:lvl7pPr marL="9875520" indent="0" algn="ctr">
              <a:buNone/>
              <a:defRPr sz="5760"/>
            </a:lvl7pPr>
            <a:lvl8pPr marL="11521440" indent="0" algn="ctr">
              <a:buNone/>
              <a:defRPr sz="5760"/>
            </a:lvl8pPr>
            <a:lvl9pPr marL="13167360" indent="0" algn="ctr">
              <a:buNone/>
              <a:defRPr sz="5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05C75-1F37-4C77-BC5C-F072A68D41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6995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F2533-A5BE-4A2B-9FC7-1F1A3840E6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7013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2336800"/>
            <a:ext cx="7098030" cy="37195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2336800"/>
            <a:ext cx="20882610" cy="3719576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7D815-E228-4BC5-8A08-9202822097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8521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0797C-F9C2-4058-A3D3-0A092838A8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8407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10942333"/>
            <a:ext cx="28392120" cy="18257517"/>
          </a:xfrm>
        </p:spPr>
        <p:txBody>
          <a:bodyPr anchor="b"/>
          <a:lstStyle>
            <a:lvl1pPr>
              <a:defRPr sz="2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29372573"/>
            <a:ext cx="28392120" cy="9601197"/>
          </a:xfrm>
        </p:spPr>
        <p:txBody>
          <a:bodyPr/>
          <a:lstStyle>
            <a:lvl1pPr marL="0" indent="0">
              <a:buNone/>
              <a:defRPr sz="8640">
                <a:solidFill>
                  <a:schemeClr val="tx1"/>
                </a:solidFill>
              </a:defRPr>
            </a:lvl1pPr>
            <a:lvl2pPr marL="164592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648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54617-F389-422F-AA8F-7A715717D9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409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11684000"/>
            <a:ext cx="13990320" cy="278485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11684000"/>
            <a:ext cx="13990320" cy="278485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31739-5D55-4EAE-B23A-993DA17514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6128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336810"/>
            <a:ext cx="28392120" cy="84836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10759443"/>
            <a:ext cx="13926024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16032480"/>
            <a:ext cx="13926024" cy="235813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10759443"/>
            <a:ext cx="13994608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16032480"/>
            <a:ext cx="13994608" cy="235813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EFA67-96D7-4A2D-8A5B-2CEFFE7EAA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4227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EA41B-F71B-4B5F-AAF6-699868B109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2279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7867E-60F8-4925-9A1F-605C299840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6328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6319530"/>
            <a:ext cx="16664940" cy="31191200"/>
          </a:xfrm>
        </p:spPr>
        <p:txBody>
          <a:bodyPr/>
          <a:lstStyle>
            <a:lvl1pPr>
              <a:defRPr sz="11520"/>
            </a:lvl1pPr>
            <a:lvl2pPr>
              <a:defRPr sz="10080"/>
            </a:lvl2pPr>
            <a:lvl3pPr>
              <a:defRPr sz="864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C9D72-C6F6-4A69-BD8B-CA19B99665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545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6319530"/>
            <a:ext cx="16664940" cy="31191200"/>
          </a:xfrm>
        </p:spPr>
        <p:txBody>
          <a:bodyPr rtlCol="0">
            <a:normAutofit/>
          </a:bodyPr>
          <a:lstStyle>
            <a:lvl1pPr marL="0" indent="0">
              <a:buNone/>
              <a:defRPr sz="11520"/>
            </a:lvl1pPr>
            <a:lvl2pPr marL="1645920" indent="0">
              <a:buNone/>
              <a:defRPr sz="10080"/>
            </a:lvl2pPr>
            <a:lvl3pPr marL="3291840" indent="0">
              <a:buNone/>
              <a:defRPr sz="8640"/>
            </a:lvl3pPr>
            <a:lvl4pPr marL="4937760" indent="0">
              <a:buNone/>
              <a:defRPr sz="7200"/>
            </a:lvl4pPr>
            <a:lvl5pPr marL="6583680" indent="0">
              <a:buNone/>
              <a:defRPr sz="7200"/>
            </a:lvl5pPr>
            <a:lvl6pPr marL="8229600" indent="0">
              <a:buNone/>
              <a:defRPr sz="7200"/>
            </a:lvl6pPr>
            <a:lvl7pPr marL="9875520" indent="0">
              <a:buNone/>
              <a:defRPr sz="7200"/>
            </a:lvl7pPr>
            <a:lvl8pPr marL="11521440" indent="0">
              <a:buNone/>
              <a:defRPr sz="7200"/>
            </a:lvl8pPr>
            <a:lvl9pPr marL="13167360" indent="0">
              <a:buNone/>
              <a:defRPr sz="72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3BD4E-773B-40F1-833D-0C346D1017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1272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263775" y="2336800"/>
            <a:ext cx="28390850" cy="848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63775" y="11684000"/>
            <a:ext cx="28390850" cy="278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775" y="40681275"/>
            <a:ext cx="7405688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432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538" y="40681275"/>
            <a:ext cx="11109325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432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938" y="40681275"/>
            <a:ext cx="7405687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432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B27AC91-1F15-420B-AD6E-F494E50C01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2908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5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2908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5800">
          <a:solidFill>
            <a:schemeClr val="tx1"/>
          </a:solidFill>
          <a:latin typeface="Calibri Light" panose="020F0302020204030204" pitchFamily="34" charset="0"/>
        </a:defRPr>
      </a:lvl2pPr>
      <a:lvl3pPr algn="l" defTabSz="32908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5800">
          <a:solidFill>
            <a:schemeClr val="tx1"/>
          </a:solidFill>
          <a:latin typeface="Calibri Light" panose="020F0302020204030204" pitchFamily="34" charset="0"/>
        </a:defRPr>
      </a:lvl3pPr>
      <a:lvl4pPr algn="l" defTabSz="32908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5800">
          <a:solidFill>
            <a:schemeClr val="tx1"/>
          </a:solidFill>
          <a:latin typeface="Calibri Light" panose="020F0302020204030204" pitchFamily="34" charset="0"/>
        </a:defRPr>
      </a:lvl4pPr>
      <a:lvl5pPr algn="l" defTabSz="32908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158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3290888" rtl="0" fontAlgn="base">
        <a:lnSpc>
          <a:spcPct val="90000"/>
        </a:lnSpc>
        <a:spcBef>
          <a:spcPct val="0"/>
        </a:spcBef>
        <a:spcAft>
          <a:spcPct val="0"/>
        </a:spcAft>
        <a:defRPr sz="158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3290888" rtl="0" fontAlgn="base">
        <a:lnSpc>
          <a:spcPct val="90000"/>
        </a:lnSpc>
        <a:spcBef>
          <a:spcPct val="0"/>
        </a:spcBef>
        <a:spcAft>
          <a:spcPct val="0"/>
        </a:spcAft>
        <a:defRPr sz="158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3290888" rtl="0" fontAlgn="base">
        <a:lnSpc>
          <a:spcPct val="90000"/>
        </a:lnSpc>
        <a:spcBef>
          <a:spcPct val="0"/>
        </a:spcBef>
        <a:spcAft>
          <a:spcPct val="0"/>
        </a:spcAft>
        <a:defRPr sz="158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3290888" rtl="0" fontAlgn="base">
        <a:lnSpc>
          <a:spcPct val="90000"/>
        </a:lnSpc>
        <a:spcBef>
          <a:spcPct val="0"/>
        </a:spcBef>
        <a:spcAft>
          <a:spcPct val="0"/>
        </a:spcAft>
        <a:defRPr sz="158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822325" indent="-822325" algn="l" defTabSz="3290888" rtl="0" eaLnBrk="0" fontAlgn="base" hangingPunct="0">
        <a:lnSpc>
          <a:spcPct val="90000"/>
        </a:lnSpc>
        <a:spcBef>
          <a:spcPts val="3600"/>
        </a:spcBef>
        <a:spcAft>
          <a:spcPct val="0"/>
        </a:spcAft>
        <a:buFont typeface="Arial" panose="020B0604020202020204" pitchFamily="34" charset="0"/>
        <a:buChar char="•"/>
        <a:defRPr sz="10000" kern="1200">
          <a:solidFill>
            <a:schemeClr val="tx1"/>
          </a:solidFill>
          <a:latin typeface="+mn-lt"/>
          <a:ea typeface="+mn-ea"/>
          <a:cs typeface="+mn-cs"/>
        </a:defRPr>
      </a:lvl1pPr>
      <a:lvl2pPr marL="2468563" indent="-822325" algn="l" defTabSz="3290888" rtl="0" eaLnBrk="0" fontAlgn="base" hangingPunct="0">
        <a:lnSpc>
          <a:spcPct val="90000"/>
        </a:lnSpc>
        <a:spcBef>
          <a:spcPts val="1800"/>
        </a:spcBef>
        <a:spcAft>
          <a:spcPct val="0"/>
        </a:spcAft>
        <a:buFont typeface="Arial" panose="020B0604020202020204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325" algn="l" defTabSz="3290888" rtl="0" eaLnBrk="0" fontAlgn="base" hangingPunct="0">
        <a:lnSpc>
          <a:spcPct val="90000"/>
        </a:lnSpc>
        <a:spcBef>
          <a:spcPts val="1800"/>
        </a:spcBef>
        <a:spcAft>
          <a:spcPct val="0"/>
        </a:spcAft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59450" indent="-822325" algn="l" defTabSz="3290888" rtl="0" eaLnBrk="0" fontAlgn="base" hangingPunct="0">
        <a:lnSpc>
          <a:spcPct val="90000"/>
        </a:lnSpc>
        <a:spcBef>
          <a:spcPts val="1800"/>
        </a:spcBef>
        <a:spcAft>
          <a:spcPct val="0"/>
        </a:spcAft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4pPr>
      <a:lvl5pPr marL="7405688" indent="-822325" algn="l" defTabSz="3290888" rtl="0" eaLnBrk="0" fontAlgn="base" hangingPunct="0">
        <a:lnSpc>
          <a:spcPct val="90000"/>
        </a:lnSpc>
        <a:spcBef>
          <a:spcPts val="1800"/>
        </a:spcBef>
        <a:spcAft>
          <a:spcPct val="0"/>
        </a:spcAft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gif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32918400" cy="43891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" y="0"/>
            <a:ext cx="32918400" cy="435637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none" bIns="10800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en-US" sz="2000" b="1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altLang="ja-JP" sz="8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Coverage Improvement of Assertion Based SDC</a:t>
            </a:r>
            <a:r>
              <a:rPr lang="ja-JP" altLang="en-US" sz="8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8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Verification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altLang="ja-JP" sz="8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Early Design Phase</a:t>
            </a:r>
            <a:endParaRPr lang="en-US" altLang="en-US" sz="54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US" altLang="en-US" sz="4000" b="1" dirty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Nozomi Yunokuchi (Renesas Electronics Corporation, Japan) 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4000" b="1" dirty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Himanshu Bhatnagar</a:t>
            </a:r>
            <a:r>
              <a:rPr lang="ja-JP" altLang="en-US" sz="4000" b="1" dirty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4000" b="1" dirty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(Excellicon, Inc., US) </a:t>
            </a:r>
            <a:endParaRPr lang="en-US" altLang="en-US" sz="4000" b="1" i="1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1" y="43205400"/>
            <a:ext cx="32918401" cy="68580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ja-JP">
              <a:solidFill>
                <a:srgbClr val="FFFFFF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3085" name="Rectangle 11" descr="50%"/>
          <p:cNvSpPr>
            <a:spLocks noChangeArrowheads="1"/>
          </p:cNvSpPr>
          <p:nvPr/>
        </p:nvSpPr>
        <p:spPr bwMode="auto">
          <a:xfrm rot="16200000">
            <a:off x="-129381" y="21312981"/>
            <a:ext cx="33223200" cy="46038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ja-JP" altLang="en-US"/>
          </a:p>
        </p:txBody>
      </p:sp>
      <p:sp>
        <p:nvSpPr>
          <p:cNvPr id="3086" name="Rectangle 11" descr="50%"/>
          <p:cNvSpPr>
            <a:spLocks noChangeArrowheads="1"/>
          </p:cNvSpPr>
          <p:nvPr/>
        </p:nvSpPr>
        <p:spPr bwMode="auto">
          <a:xfrm flipV="1">
            <a:off x="6667500" y="38301929"/>
            <a:ext cx="24803100" cy="4572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ja-JP" altLang="en-US"/>
          </a:p>
        </p:txBody>
      </p:sp>
      <p:sp>
        <p:nvSpPr>
          <p:cNvPr id="3087" name="テキスト ボックス 10"/>
          <p:cNvSpPr txBox="1">
            <a:spLocks noChangeArrowheads="1"/>
          </p:cNvSpPr>
          <p:nvPr/>
        </p:nvSpPr>
        <p:spPr bwMode="auto">
          <a:xfrm>
            <a:off x="6667500" y="39624000"/>
            <a:ext cx="25073211" cy="3209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542925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buClr>
                <a:schemeClr val="tx2"/>
              </a:buClr>
            </a:pPr>
            <a:r>
              <a:rPr lang="en-US" altLang="ja-JP" sz="4000" dirty="0">
                <a:solidFill>
                  <a:srgbClr val="3C3C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We’ve developed the method of </a:t>
            </a:r>
            <a:r>
              <a:rPr lang="en-US" altLang="ja-JP" sz="4000" b="1" dirty="0">
                <a:solidFill>
                  <a:srgbClr val="3C3C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ABSV</a:t>
            </a:r>
            <a:r>
              <a:rPr lang="en-US" altLang="ja-JP" sz="4000" dirty="0">
                <a:solidFill>
                  <a:srgbClr val="3C3C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detect the SDC issues related to timing intent in early design phase.</a:t>
            </a:r>
          </a:p>
          <a:p>
            <a:pPr marL="942975" lvl="2" indent="-742950">
              <a:lnSpc>
                <a:spcPct val="130000"/>
              </a:lnSpc>
              <a:buClr>
                <a:srgbClr val="06418C"/>
              </a:buClr>
              <a:buFont typeface="+mj-lt"/>
              <a:buAutoNum type="arabicPeriod"/>
            </a:pPr>
            <a:r>
              <a:rPr lang="en-US" altLang="ja-JP" sz="4000" dirty="0">
                <a:solidFill>
                  <a:srgbClr val="3C3C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coverage of </a:t>
            </a:r>
            <a:r>
              <a:rPr lang="en-US" altLang="ja-JP" sz="4000" b="1" dirty="0">
                <a:solidFill>
                  <a:srgbClr val="3C3C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earlier phase SDC verification </a:t>
            </a:r>
            <a:r>
              <a:rPr lang="en-US" altLang="ja-JP" sz="4000" dirty="0">
                <a:solidFill>
                  <a:srgbClr val="3C3C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improved.</a:t>
            </a:r>
          </a:p>
          <a:p>
            <a:pPr marL="942975" lvl="2" indent="-742950">
              <a:lnSpc>
                <a:spcPct val="130000"/>
              </a:lnSpc>
              <a:buClr>
                <a:srgbClr val="06418C"/>
              </a:buClr>
              <a:buFont typeface="+mj-lt"/>
              <a:buAutoNum type="arabicPeriod"/>
            </a:pPr>
            <a:r>
              <a:rPr lang="en-US" altLang="ja-JP" sz="4000" dirty="0">
                <a:solidFill>
                  <a:srgbClr val="3C3C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coverage improvement </a:t>
            </a:r>
            <a:r>
              <a:rPr lang="en-US" altLang="ja-JP" sz="4000" b="1" dirty="0">
                <a:solidFill>
                  <a:srgbClr val="3C3C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reduces the chance of big iteration loop </a:t>
            </a:r>
            <a:r>
              <a:rPr lang="en-US" altLang="ja-JP" sz="4000" dirty="0">
                <a:solidFill>
                  <a:srgbClr val="3C3C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caused by immature SDC.</a:t>
            </a:r>
          </a:p>
          <a:p>
            <a:pPr marL="942975" lvl="2" indent="-742950">
              <a:lnSpc>
                <a:spcPct val="130000"/>
              </a:lnSpc>
              <a:buClr>
                <a:srgbClr val="06418C"/>
              </a:buClr>
              <a:buFont typeface="+mj-lt"/>
              <a:buAutoNum type="arabicPeriod"/>
            </a:pPr>
            <a:r>
              <a:rPr lang="en-US" altLang="ja-JP" sz="4000" dirty="0">
                <a:solidFill>
                  <a:srgbClr val="3C3C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automatic SVA generation with Excellicon’s tools </a:t>
            </a:r>
            <a:r>
              <a:rPr lang="en-US" altLang="ja-JP" sz="4000" b="1" dirty="0">
                <a:solidFill>
                  <a:srgbClr val="3C3C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dismisses concern about human error</a:t>
            </a:r>
            <a:r>
              <a:rPr lang="en-US" altLang="ja-JP" sz="4000" dirty="0">
                <a:solidFill>
                  <a:srgbClr val="3C3C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088" name="テキスト ボックス 11"/>
          <p:cNvSpPr txBox="1">
            <a:spLocks noChangeArrowheads="1"/>
          </p:cNvSpPr>
          <p:nvPr/>
        </p:nvSpPr>
        <p:spPr bwMode="auto">
          <a:xfrm>
            <a:off x="6667500" y="38347650"/>
            <a:ext cx="43545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kumimoji="1" lang="en-US" altLang="ja-JP" sz="7200" b="1" dirty="0">
                <a:solidFill>
                  <a:srgbClr val="0641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kumimoji="1" lang="ja-JP" altLang="en-US" sz="7200" b="1" dirty="0">
              <a:solidFill>
                <a:srgbClr val="0641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3931" y="38138100"/>
            <a:ext cx="6471869" cy="2209800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8534" y="38676262"/>
            <a:ext cx="5443566" cy="92830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825" y="40532193"/>
            <a:ext cx="5364000" cy="1896557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DB9FB086-FBB0-467F-B640-7B9B38D5DD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5751" y="29526304"/>
            <a:ext cx="15244802" cy="857520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E640B65-6411-49A8-B30A-B4D1A9AC042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5751" y="12991701"/>
            <a:ext cx="15244802" cy="85752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44137B4E-F217-4348-A843-BFE66D847FC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5751" y="21259003"/>
            <a:ext cx="15244802" cy="8575200"/>
          </a:xfrm>
          <a:prstGeom prst="rect">
            <a:avLst/>
          </a:prstGeom>
        </p:spPr>
      </p:pic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9431DCDE-C72B-4969-AC62-F06B504705C1}"/>
              </a:ext>
            </a:extLst>
          </p:cNvPr>
          <p:cNvSpPr/>
          <p:nvPr/>
        </p:nvSpPr>
        <p:spPr>
          <a:xfrm>
            <a:off x="1306867" y="23948347"/>
            <a:ext cx="14641012" cy="7240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6E46E319-000D-40D3-9C60-FD3C657F66F0}"/>
              </a:ext>
            </a:extLst>
          </p:cNvPr>
          <p:cNvSpPr txBox="1"/>
          <p:nvPr/>
        </p:nvSpPr>
        <p:spPr>
          <a:xfrm>
            <a:off x="1941096" y="30022800"/>
            <a:ext cx="13422542" cy="7086600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noAutofit/>
          </a:bodyPr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kumimoji="1" lang="en-US" altLang="ja-JP" sz="3100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order to generate assertion, we prepared the "Generation Rule Library" that contains rules for generating SVA for each SDC command.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kumimoji="1" lang="en-US" altLang="ja-JP" sz="31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</a:p>
          <a:p>
            <a:pPr marL="914400" lvl="1" indent="-457200">
              <a:lnSpc>
                <a:spcPct val="130000"/>
              </a:lnSpc>
              <a:spcAft>
                <a:spcPts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kumimoji="1" lang="en-US" altLang="ja-JP" sz="3100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decide which nodes to evaluate during simulation</a:t>
            </a:r>
          </a:p>
          <a:p>
            <a:pPr marL="914400" lvl="1" indent="-457200">
              <a:lnSpc>
                <a:spcPct val="130000"/>
              </a:lnSpc>
              <a:spcAft>
                <a:spcPts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kumimoji="1" lang="en-US" altLang="ja-JP" sz="3100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Priority for simultaneous changes</a:t>
            </a:r>
          </a:p>
          <a:p>
            <a:pPr marL="914400" lvl="1" indent="-457200">
              <a:lnSpc>
                <a:spcPct val="130000"/>
              </a:lnSpc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kumimoji="1" lang="en-US" altLang="ja-JP" sz="3100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 signal selection rules to avoid generating unnecessary SVA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</a:pPr>
            <a:r>
              <a:rPr kumimoji="1" lang="en-US" altLang="ja-JP" sz="3100" b="1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preparing "Generation Rule Library“ </a:t>
            </a:r>
            <a:r>
              <a:rPr kumimoji="1" lang="en-US" altLang="ja-JP" sz="3100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914400" lvl="1" indent="-457200">
              <a:lnSpc>
                <a:spcPct val="130000"/>
              </a:lnSpc>
              <a:spcAft>
                <a:spcPts val="0"/>
              </a:spcAft>
              <a:buClr>
                <a:schemeClr val="tx2"/>
              </a:buClr>
              <a:buFontTx/>
              <a:buChar char="-"/>
            </a:pPr>
            <a:r>
              <a:rPr kumimoji="1" lang="en-US" altLang="ja-JP" sz="3100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Large-scale circuits can be handled since analysis of the circuit structure is not necessary when generating SVA</a:t>
            </a:r>
          </a:p>
          <a:p>
            <a:pPr marL="914400" lvl="1" indent="-457200">
              <a:lnSpc>
                <a:spcPct val="130000"/>
              </a:lnSpc>
              <a:spcAft>
                <a:spcPts val="0"/>
              </a:spcAft>
              <a:buClr>
                <a:schemeClr val="tx2"/>
              </a:buClr>
              <a:buFontTx/>
              <a:buChar char="-"/>
            </a:pPr>
            <a:r>
              <a:rPr kumimoji="1" lang="en-US" altLang="ja-JP" sz="3100" dirty="0">
                <a:solidFill>
                  <a:srgbClr val="4D4D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Minimizing simulation time overhead since it includes rules that do not generate unnecessary SVAs.</a:t>
            </a:r>
            <a:endParaRPr kumimoji="1" lang="ja-JP" altLang="en-US" sz="3100" dirty="0">
              <a:solidFill>
                <a:srgbClr val="4D4D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4BBD93C0-ACFF-4926-A1A2-31ACD49FE4E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28946" r="3961" b="7101"/>
          <a:stretch/>
        </p:blipFill>
        <p:spPr>
          <a:xfrm>
            <a:off x="1254503" y="15502296"/>
            <a:ext cx="14641012" cy="548411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28634CF0-CCE7-412A-9011-C4E601FEED6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5751" y="4724399"/>
            <a:ext cx="15244802" cy="85752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59938220-AB21-4044-A62D-9D2B456BA56E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28688" r="4564" b="8099"/>
          <a:stretch/>
        </p:blipFill>
        <p:spPr>
          <a:xfrm>
            <a:off x="705751" y="24102400"/>
            <a:ext cx="15198761" cy="5662815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014B326E-2DB8-4FF4-ADFF-B38A0321A1A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920307" y="4724399"/>
            <a:ext cx="15244802" cy="8575200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FBC3EB5B-5A14-40EB-BB7A-A9D3420481C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920307" y="12991701"/>
            <a:ext cx="15244802" cy="8575200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406C1EBB-F062-4081-8B42-2F314F28CDA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920307" y="21259003"/>
            <a:ext cx="15244802" cy="8575200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29F4235D-7198-4235-B4E1-501C582245B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6920307" y="29526304"/>
            <a:ext cx="15244802" cy="8575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1218</TotalTime>
  <Words>177</Words>
  <Application>Microsoft Office PowerPoint</Application>
  <PresentationFormat>ユーザー設定</PresentationFormat>
  <Paragraphs>19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Century Gothic</vt:lpstr>
      <vt:lpstr>Constantia</vt:lpstr>
      <vt:lpstr>Wingdings</vt:lpstr>
      <vt:lpstr>Office Theme</vt:lpstr>
      <vt:lpstr>PowerPoint プレゼンテーション</vt:lpstr>
    </vt:vector>
  </TitlesOfParts>
  <Company>IBM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Suriya Skariah</dc:creator>
  <cp:lastModifiedBy>NOZOMI YUNOKUCHI</cp:lastModifiedBy>
  <cp:revision>113</cp:revision>
  <cp:lastPrinted>2019-05-10T04:46:34Z</cp:lastPrinted>
  <dcterms:created xsi:type="dcterms:W3CDTF">2012-05-21T13:12:51Z</dcterms:created>
  <dcterms:modified xsi:type="dcterms:W3CDTF">2019-05-20T07:39:50Z</dcterms:modified>
</cp:coreProperties>
</file>